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ontserrat Heavy" charset="1" panose="00000A00000000000000"/>
      <p:regular r:id="rId12"/>
    </p:embeddedFont>
    <p:embeddedFont>
      <p:font typeface="Roboto" charset="1" panose="02000000000000000000"/>
      <p:regular r:id="rId13"/>
    </p:embeddedFont>
    <p:embeddedFont>
      <p:font typeface="Montserrat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4082" y="-873614"/>
            <a:ext cx="12227835" cy="1222783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280390">
            <a:off x="-1917812" y="-1335299"/>
            <a:ext cx="5033991" cy="5052939"/>
          </a:xfrm>
          <a:custGeom>
            <a:avLst/>
            <a:gdLst/>
            <a:ahLst/>
            <a:cxnLst/>
            <a:rect r="r" b="b" t="t" l="l"/>
            <a:pathLst>
              <a:path h="5052939" w="5033991">
                <a:moveTo>
                  <a:pt x="0" y="0"/>
                </a:moveTo>
                <a:lnTo>
                  <a:pt x="5033991" y="0"/>
                </a:lnTo>
                <a:lnTo>
                  <a:pt x="5033991" y="5052940"/>
                </a:lnTo>
                <a:lnTo>
                  <a:pt x="0" y="5052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80390">
            <a:off x="13713579" y="5985841"/>
            <a:ext cx="5271575" cy="5291418"/>
          </a:xfrm>
          <a:custGeom>
            <a:avLst/>
            <a:gdLst/>
            <a:ahLst/>
            <a:cxnLst/>
            <a:rect r="r" b="b" t="t" l="l"/>
            <a:pathLst>
              <a:path h="5291418" w="5271575">
                <a:moveTo>
                  <a:pt x="0" y="0"/>
                </a:moveTo>
                <a:lnTo>
                  <a:pt x="5271575" y="0"/>
                </a:lnTo>
                <a:lnTo>
                  <a:pt x="5271575" y="5291417"/>
                </a:lnTo>
                <a:lnTo>
                  <a:pt x="0" y="529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92088" y="1348164"/>
            <a:ext cx="7843009" cy="7367093"/>
            <a:chOff x="0" y="0"/>
            <a:chExt cx="1022878" cy="960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2878" cy="960810"/>
            </a:xfrm>
            <a:custGeom>
              <a:avLst/>
              <a:gdLst/>
              <a:ahLst/>
              <a:cxnLst/>
              <a:rect r="r" b="b" t="t" l="l"/>
              <a:pathLst>
                <a:path h="960810" w="1022878">
                  <a:moveTo>
                    <a:pt x="511439" y="0"/>
                  </a:moveTo>
                  <a:cubicBezTo>
                    <a:pt x="228979" y="0"/>
                    <a:pt x="0" y="215085"/>
                    <a:pt x="0" y="480405"/>
                  </a:cubicBezTo>
                  <a:cubicBezTo>
                    <a:pt x="0" y="745725"/>
                    <a:pt x="228979" y="960810"/>
                    <a:pt x="511439" y="960810"/>
                  </a:cubicBezTo>
                  <a:cubicBezTo>
                    <a:pt x="793899" y="960810"/>
                    <a:pt x="1022878" y="745725"/>
                    <a:pt x="1022878" y="480405"/>
                  </a:cubicBezTo>
                  <a:cubicBezTo>
                    <a:pt x="1022878" y="215085"/>
                    <a:pt x="793899" y="0"/>
                    <a:pt x="51143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230" r="0" b="-3230"/>
              </a:stretch>
            </a:blipFill>
            <a:ln w="57150" cap="sq">
              <a:solidFill>
                <a:srgbClr val="210B05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-1278608" y="6966024"/>
            <a:ext cx="5524763" cy="55247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>
                <a:alpha val="61961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06166" y="1191171"/>
            <a:ext cx="1430092" cy="143009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28442" y="8715257"/>
            <a:ext cx="1462360" cy="14623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032049" y="138079"/>
            <a:ext cx="1049333" cy="890621"/>
          </a:xfrm>
          <a:custGeom>
            <a:avLst/>
            <a:gdLst/>
            <a:ahLst/>
            <a:cxnLst/>
            <a:rect r="r" b="b" t="t" l="l"/>
            <a:pathLst>
              <a:path h="890621" w="1049333">
                <a:moveTo>
                  <a:pt x="0" y="0"/>
                </a:moveTo>
                <a:lnTo>
                  <a:pt x="1049333" y="0"/>
                </a:lnTo>
                <a:lnTo>
                  <a:pt x="1049333" y="890621"/>
                </a:lnTo>
                <a:lnTo>
                  <a:pt x="0" y="890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219331"/>
            <a:ext cx="7842108" cy="247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4"/>
              </a:lnSpc>
            </a:pPr>
            <a:r>
              <a:rPr lang="en-US" sz="5687" b="true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COFFEE SALES DATASET</a:t>
            </a:r>
          </a:p>
          <a:p>
            <a:pPr algn="l">
              <a:lnSpc>
                <a:spcPts val="6484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754121"/>
            <a:ext cx="837508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Transaction record with Time, Beverage, and Payment method Insights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390" y="7328419"/>
            <a:ext cx="5918626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499" b="true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PRESENTED BY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390" y="7862570"/>
            <a:ext cx="8375089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Noor Fadhil   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Bayan Almardoof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    AI &amp; Data Science trainee at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Tools Used : Pandas &amp;  Matplotlip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935247" y="771879"/>
            <a:ext cx="1444506" cy="25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61"/>
              </a:lnSpc>
            </a:pPr>
            <a:r>
              <a:rPr lang="en-US" sz="1472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Code Academy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4082" y="-873614"/>
            <a:ext cx="12227835" cy="1222783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280390">
            <a:off x="-1950325" y="-1982049"/>
            <a:ext cx="5357728" cy="5377895"/>
          </a:xfrm>
          <a:custGeom>
            <a:avLst/>
            <a:gdLst/>
            <a:ahLst/>
            <a:cxnLst/>
            <a:rect r="r" b="b" t="t" l="l"/>
            <a:pathLst>
              <a:path h="5377895" w="5357728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80390">
            <a:off x="13713579" y="5985841"/>
            <a:ext cx="5271575" cy="5291418"/>
          </a:xfrm>
          <a:custGeom>
            <a:avLst/>
            <a:gdLst/>
            <a:ahLst/>
            <a:cxnLst/>
            <a:rect r="r" b="b" t="t" l="l"/>
            <a:pathLst>
              <a:path h="5291418" w="5271575">
                <a:moveTo>
                  <a:pt x="0" y="0"/>
                </a:moveTo>
                <a:lnTo>
                  <a:pt x="5271575" y="0"/>
                </a:lnTo>
                <a:lnTo>
                  <a:pt x="5271575" y="5291417"/>
                </a:lnTo>
                <a:lnTo>
                  <a:pt x="0" y="529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197939" y="7111229"/>
            <a:ext cx="5524763" cy="55247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>
                <a:alpha val="6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06166" y="1191171"/>
            <a:ext cx="1430092" cy="143009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06166" y="8631550"/>
            <a:ext cx="1462360" cy="146236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981723" y="61977"/>
            <a:ext cx="1150218" cy="976248"/>
          </a:xfrm>
          <a:custGeom>
            <a:avLst/>
            <a:gdLst/>
            <a:ahLst/>
            <a:cxnLst/>
            <a:rect r="r" b="b" t="t" l="l"/>
            <a:pathLst>
              <a:path h="976248" w="1150218">
                <a:moveTo>
                  <a:pt x="0" y="0"/>
                </a:moveTo>
                <a:lnTo>
                  <a:pt x="1150218" y="0"/>
                </a:lnTo>
                <a:lnTo>
                  <a:pt x="1150218" y="976248"/>
                </a:lnTo>
                <a:lnTo>
                  <a:pt x="0" y="976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3816557"/>
            <a:ext cx="8375089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0"/>
              </a:lnSpc>
            </a:pPr>
            <a:r>
              <a:rPr lang="en-US" sz="6500" b="true">
                <a:solidFill>
                  <a:srgbClr val="210B0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INFORMATION</a:t>
            </a:r>
          </a:p>
          <a:p>
            <a:pPr algn="l">
              <a:lnSpc>
                <a:spcPts val="741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942537"/>
            <a:ext cx="8115300" cy="298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The dataset, collected from Kaggle, contains daily coffee sales dataset 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It includes data such as coffee name, cash card, money, hour of day, time of day, weekday, and month.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The purpose of this analysis is to explore customer behavior, identify the most profitable products, and visualize key sales patterns to support better business decisions.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03063" y="639445"/>
            <a:ext cx="225623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Code Academy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027084" y="1835136"/>
            <a:ext cx="6232216" cy="623221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  <a:ln w="57150" cap="sq">
              <a:solidFill>
                <a:srgbClr val="210B05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4082" y="-873614"/>
            <a:ext cx="12227835" cy="1222783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280390">
            <a:off x="-1950325" y="-1982049"/>
            <a:ext cx="5357728" cy="5377895"/>
          </a:xfrm>
          <a:custGeom>
            <a:avLst/>
            <a:gdLst/>
            <a:ahLst/>
            <a:cxnLst/>
            <a:rect r="r" b="b" t="t" l="l"/>
            <a:pathLst>
              <a:path h="5377895" w="5357728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80390">
            <a:off x="13713579" y="5985841"/>
            <a:ext cx="5271575" cy="5291418"/>
          </a:xfrm>
          <a:custGeom>
            <a:avLst/>
            <a:gdLst/>
            <a:ahLst/>
            <a:cxnLst/>
            <a:rect r="r" b="b" t="t" l="l"/>
            <a:pathLst>
              <a:path h="5291418" w="5271575">
                <a:moveTo>
                  <a:pt x="0" y="0"/>
                </a:moveTo>
                <a:lnTo>
                  <a:pt x="5271575" y="0"/>
                </a:lnTo>
                <a:lnTo>
                  <a:pt x="5271575" y="5291417"/>
                </a:lnTo>
                <a:lnTo>
                  <a:pt x="0" y="529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197939" y="7111229"/>
            <a:ext cx="5524763" cy="55247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>
                <a:alpha val="6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06166" y="1191171"/>
            <a:ext cx="1430092" cy="143009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28442" y="8715257"/>
            <a:ext cx="1462360" cy="146236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817991" y="2323350"/>
            <a:ext cx="9072115" cy="4608775"/>
          </a:xfrm>
          <a:custGeom>
            <a:avLst/>
            <a:gdLst/>
            <a:ahLst/>
            <a:cxnLst/>
            <a:rect r="r" b="b" t="t" l="l"/>
            <a:pathLst>
              <a:path h="4608775" w="9072115">
                <a:moveTo>
                  <a:pt x="0" y="0"/>
                </a:moveTo>
                <a:lnTo>
                  <a:pt x="9072115" y="0"/>
                </a:lnTo>
                <a:lnTo>
                  <a:pt x="9072115" y="4608775"/>
                </a:lnTo>
                <a:lnTo>
                  <a:pt x="0" y="460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58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53434" y="227190"/>
            <a:ext cx="1106110" cy="938810"/>
          </a:xfrm>
          <a:custGeom>
            <a:avLst/>
            <a:gdLst/>
            <a:ahLst/>
            <a:cxnLst/>
            <a:rect r="r" b="b" t="t" l="l"/>
            <a:pathLst>
              <a:path h="938810" w="1106110">
                <a:moveTo>
                  <a:pt x="0" y="0"/>
                </a:moveTo>
                <a:lnTo>
                  <a:pt x="1106110" y="0"/>
                </a:lnTo>
                <a:lnTo>
                  <a:pt x="1106110" y="938810"/>
                </a:lnTo>
                <a:lnTo>
                  <a:pt x="0" y="93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351925"/>
            <a:ext cx="8115530" cy="182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0"/>
              </a:lnSpc>
            </a:pPr>
            <a:r>
              <a:rPr lang="en-US" sz="6298" b="true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CLEANING &amp; PREPROCESSING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2784" y="4315003"/>
            <a:ext cx="8115300" cy="427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Handled missing values and removed unnecessary columns.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 • Used .info() and .describe() to understand the dataset.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Found averages, maximums, and minimums of numeric columns.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 • Filtered data using .loc[], .isin(), and .between().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 • Grouped data using groupby() to find average revenue by coffee name.</a:t>
            </a:r>
          </a:p>
          <a:p>
            <a:pPr algn="just">
              <a:lnSpc>
                <a:spcPts val="3410"/>
              </a:lnSpc>
            </a:pP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“we cleaned the data and used different Pandas methods to analyze sales performance by coffee name”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03063" y="639445"/>
            <a:ext cx="225623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Code Academy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4082" y="-873614"/>
            <a:ext cx="12227835" cy="1222783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280390">
            <a:off x="-1950325" y="-1982049"/>
            <a:ext cx="5357728" cy="5377895"/>
          </a:xfrm>
          <a:custGeom>
            <a:avLst/>
            <a:gdLst/>
            <a:ahLst/>
            <a:cxnLst/>
            <a:rect r="r" b="b" t="t" l="l"/>
            <a:pathLst>
              <a:path h="5377895" w="5357728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80390">
            <a:off x="13713579" y="5985841"/>
            <a:ext cx="5271575" cy="5291418"/>
          </a:xfrm>
          <a:custGeom>
            <a:avLst/>
            <a:gdLst/>
            <a:ahLst/>
            <a:cxnLst/>
            <a:rect r="r" b="b" t="t" l="l"/>
            <a:pathLst>
              <a:path h="5291418" w="5271575">
                <a:moveTo>
                  <a:pt x="0" y="0"/>
                </a:moveTo>
                <a:lnTo>
                  <a:pt x="5271575" y="0"/>
                </a:lnTo>
                <a:lnTo>
                  <a:pt x="5271575" y="5291417"/>
                </a:lnTo>
                <a:lnTo>
                  <a:pt x="0" y="529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197939" y="7111229"/>
            <a:ext cx="5524763" cy="55247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>
                <a:alpha val="6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06166" y="1191171"/>
            <a:ext cx="1430092" cy="143009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28442" y="8715257"/>
            <a:ext cx="1462360" cy="146236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933781" y="121403"/>
            <a:ext cx="1260405" cy="1069768"/>
          </a:xfrm>
          <a:custGeom>
            <a:avLst/>
            <a:gdLst/>
            <a:ahLst/>
            <a:cxnLst/>
            <a:rect r="r" b="b" t="t" l="l"/>
            <a:pathLst>
              <a:path h="1069768" w="1260405">
                <a:moveTo>
                  <a:pt x="0" y="0"/>
                </a:moveTo>
                <a:lnTo>
                  <a:pt x="1260404" y="0"/>
                </a:lnTo>
                <a:lnTo>
                  <a:pt x="1260404" y="1069768"/>
                </a:lnTo>
                <a:lnTo>
                  <a:pt x="0" y="1069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1906217"/>
            <a:ext cx="8115300" cy="6187734"/>
          </a:xfrm>
          <a:custGeom>
            <a:avLst/>
            <a:gdLst/>
            <a:ahLst/>
            <a:cxnLst/>
            <a:rect r="r" b="b" t="t" l="l"/>
            <a:pathLst>
              <a:path h="6187734" w="8115300">
                <a:moveTo>
                  <a:pt x="0" y="0"/>
                </a:moveTo>
                <a:lnTo>
                  <a:pt x="8115300" y="0"/>
                </a:lnTo>
                <a:lnTo>
                  <a:pt x="8115300" y="6187735"/>
                </a:lnTo>
                <a:lnTo>
                  <a:pt x="0" y="618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01" t="0" r="-6901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84479" y="3517712"/>
            <a:ext cx="8375089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0"/>
              </a:lnSpc>
            </a:pPr>
            <a:r>
              <a:rPr lang="en-US" sz="6500" b="true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VISUALIZATION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1608" y="5942537"/>
            <a:ext cx="9275326" cy="30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2"/>
              </a:lnSpc>
            </a:pPr>
            <a:r>
              <a:rPr lang="en-US" sz="2227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Line Plot: Shows sales trend over time.</a:t>
            </a:r>
          </a:p>
          <a:p>
            <a:pPr algn="just">
              <a:lnSpc>
                <a:spcPts val="3452"/>
              </a:lnSpc>
            </a:pPr>
            <a:r>
              <a:rPr lang="en-US" sz="2227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Bar Chart: Compares average revenue by coffee name.</a:t>
            </a:r>
          </a:p>
          <a:p>
            <a:pPr algn="just">
              <a:lnSpc>
                <a:spcPts val="3452"/>
              </a:lnSpc>
            </a:pPr>
            <a:r>
              <a:rPr lang="en-US" sz="2227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•Histogram – Displays distribution of total revenue.</a:t>
            </a:r>
          </a:p>
          <a:p>
            <a:pPr algn="just">
              <a:lnSpc>
                <a:spcPts val="3452"/>
              </a:lnSpc>
            </a:pPr>
            <a:r>
              <a:rPr lang="en-US" sz="2227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Pie Chart: Displays coffee type sales share.</a:t>
            </a:r>
          </a:p>
          <a:p>
            <a:pPr algn="just">
              <a:lnSpc>
                <a:spcPts val="3452"/>
              </a:lnSpc>
            </a:pPr>
            <a:r>
              <a:rPr lang="en-US" sz="2227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Scatter Plot: Shows relationship between hour of day and  money.</a:t>
            </a:r>
          </a:p>
          <a:p>
            <a:pPr algn="just">
              <a:lnSpc>
                <a:spcPts val="3452"/>
              </a:lnSpc>
            </a:pPr>
            <a:r>
              <a:rPr lang="en-US" sz="2227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Box Plot: Reveals revenue spread and outliers.</a:t>
            </a:r>
          </a:p>
          <a:p>
            <a:pPr algn="just">
              <a:lnSpc>
                <a:spcPts val="3452"/>
              </a:lnSpc>
            </a:pPr>
            <a:r>
              <a:rPr lang="en-US" sz="2227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Heatmap: Shows correlation between numeric columns.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03063" y="800735"/>
            <a:ext cx="225623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Code Acadwmy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74082" y="-873614"/>
            <a:ext cx="12227835" cy="122278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280390">
            <a:off x="-1950325" y="-1982049"/>
            <a:ext cx="5357728" cy="5377895"/>
          </a:xfrm>
          <a:custGeom>
            <a:avLst/>
            <a:gdLst/>
            <a:ahLst/>
            <a:cxnLst/>
            <a:rect r="r" b="b" t="t" l="l"/>
            <a:pathLst>
              <a:path h="5377895" w="5357728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280390">
            <a:off x="13713579" y="5985841"/>
            <a:ext cx="5271575" cy="5291418"/>
          </a:xfrm>
          <a:custGeom>
            <a:avLst/>
            <a:gdLst/>
            <a:ahLst/>
            <a:cxnLst/>
            <a:rect r="r" b="b" t="t" l="l"/>
            <a:pathLst>
              <a:path h="5291418" w="5271575">
                <a:moveTo>
                  <a:pt x="0" y="0"/>
                </a:moveTo>
                <a:lnTo>
                  <a:pt x="5271575" y="0"/>
                </a:lnTo>
                <a:lnTo>
                  <a:pt x="5271575" y="5291417"/>
                </a:lnTo>
                <a:lnTo>
                  <a:pt x="0" y="529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197939" y="7111229"/>
            <a:ext cx="5524763" cy="55247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>
                <a:alpha val="6196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06166" y="1191171"/>
            <a:ext cx="1430092" cy="14300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28442" y="8715257"/>
            <a:ext cx="1462360" cy="14623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235805" y="1906217"/>
            <a:ext cx="9052195" cy="5735842"/>
          </a:xfrm>
          <a:custGeom>
            <a:avLst/>
            <a:gdLst/>
            <a:ahLst/>
            <a:cxnLst/>
            <a:rect r="r" b="b" t="t" l="l"/>
            <a:pathLst>
              <a:path h="5735842" w="9052195">
                <a:moveTo>
                  <a:pt x="0" y="0"/>
                </a:moveTo>
                <a:lnTo>
                  <a:pt x="9052195" y="0"/>
                </a:lnTo>
                <a:lnTo>
                  <a:pt x="9052195" y="5735842"/>
                </a:lnTo>
                <a:lnTo>
                  <a:pt x="0" y="5735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99" t="0" r="-5099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15476" y="40786"/>
            <a:ext cx="1355387" cy="1150385"/>
          </a:xfrm>
          <a:custGeom>
            <a:avLst/>
            <a:gdLst/>
            <a:ahLst/>
            <a:cxnLst/>
            <a:rect r="r" b="b" t="t" l="l"/>
            <a:pathLst>
              <a:path h="1150385" w="1355387">
                <a:moveTo>
                  <a:pt x="0" y="0"/>
                </a:moveTo>
                <a:lnTo>
                  <a:pt x="1355387" y="0"/>
                </a:lnTo>
                <a:lnTo>
                  <a:pt x="1355387" y="1150385"/>
                </a:lnTo>
                <a:lnTo>
                  <a:pt x="0" y="1150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814864"/>
            <a:ext cx="8375089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0"/>
              </a:lnSpc>
            </a:pPr>
            <a:r>
              <a:rPr lang="en-US" sz="6500" b="true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INSIGHTS &amp; STORY FROM THE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837419"/>
            <a:ext cx="8115300" cy="298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0"/>
              </a:lnSpc>
            </a:pP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Latte and Cappuccino were the top-selling coffee name.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- The Downtown branch achieved the highest total sales.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- Weekend sales were higher than weekdays.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- Most sales ranged over than 35.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- A clear increase in sales was observed the beginning of the month due to promotions.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03063" y="639445"/>
            <a:ext cx="225623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Code Academy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74082" y="-873614"/>
            <a:ext cx="12227835" cy="122278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3280390">
            <a:off x="-1950325" y="-1982049"/>
            <a:ext cx="5357728" cy="5377895"/>
          </a:xfrm>
          <a:custGeom>
            <a:avLst/>
            <a:gdLst/>
            <a:ahLst/>
            <a:cxnLst/>
            <a:rect r="r" b="b" t="t" l="l"/>
            <a:pathLst>
              <a:path h="5377895" w="5357728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280390">
            <a:off x="13713579" y="5985841"/>
            <a:ext cx="5271575" cy="5291418"/>
          </a:xfrm>
          <a:custGeom>
            <a:avLst/>
            <a:gdLst/>
            <a:ahLst/>
            <a:cxnLst/>
            <a:rect r="r" b="b" t="t" l="l"/>
            <a:pathLst>
              <a:path h="5291418" w="5271575">
                <a:moveTo>
                  <a:pt x="0" y="0"/>
                </a:moveTo>
                <a:lnTo>
                  <a:pt x="5271575" y="0"/>
                </a:lnTo>
                <a:lnTo>
                  <a:pt x="5271575" y="5291417"/>
                </a:lnTo>
                <a:lnTo>
                  <a:pt x="0" y="529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197939" y="7111229"/>
            <a:ext cx="5524763" cy="55247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>
                <a:alpha val="6196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06166" y="1191171"/>
            <a:ext cx="1430092" cy="14300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28442" y="8715257"/>
            <a:ext cx="1462360" cy="14623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908091" y="1896485"/>
            <a:ext cx="6983442" cy="5019349"/>
          </a:xfrm>
          <a:custGeom>
            <a:avLst/>
            <a:gdLst/>
            <a:ahLst/>
            <a:cxnLst/>
            <a:rect r="r" b="b" t="t" l="l"/>
            <a:pathLst>
              <a:path h="5019349" w="6983442">
                <a:moveTo>
                  <a:pt x="0" y="0"/>
                </a:moveTo>
                <a:lnTo>
                  <a:pt x="6983442" y="0"/>
                </a:lnTo>
                <a:lnTo>
                  <a:pt x="6983442" y="5019349"/>
                </a:lnTo>
                <a:lnTo>
                  <a:pt x="0" y="5019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61912" y="195294"/>
            <a:ext cx="1205548" cy="1023209"/>
          </a:xfrm>
          <a:custGeom>
            <a:avLst/>
            <a:gdLst/>
            <a:ahLst/>
            <a:cxnLst/>
            <a:rect r="r" b="b" t="t" l="l"/>
            <a:pathLst>
              <a:path h="1023209" w="1205548">
                <a:moveTo>
                  <a:pt x="0" y="0"/>
                </a:moveTo>
                <a:lnTo>
                  <a:pt x="1205548" y="0"/>
                </a:lnTo>
                <a:lnTo>
                  <a:pt x="1205548" y="1023209"/>
                </a:lnTo>
                <a:lnTo>
                  <a:pt x="0" y="1023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28539" y="3320122"/>
            <a:ext cx="6530678" cy="90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131" b="true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CONCLUSION  &amp; REAL WORLD RECOMMENDATIONS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03063" y="639445"/>
            <a:ext cx="225623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210B05"/>
                </a:solidFill>
                <a:latin typeface="Roboto"/>
                <a:ea typeface="Roboto"/>
                <a:cs typeface="Roboto"/>
                <a:sym typeface="Roboto"/>
              </a:rPr>
              <a:t>Code Academy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858" y="4759970"/>
            <a:ext cx="8721060" cy="102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4"/>
              </a:lnSpc>
            </a:pPr>
            <a:r>
              <a:rPr lang="en-US" sz="2699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Managers can plan weekend promotions to increase sales.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704" y="5887975"/>
            <a:ext cx="10553247" cy="93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8"/>
              </a:lnSpc>
            </a:pPr>
            <a:r>
              <a:rPr lang="en-US" sz="245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Inventory teams can stock up on popular items like Latte and Cappuccino.</a:t>
            </a:r>
          </a:p>
          <a:p>
            <a:pPr algn="just">
              <a:lnSpc>
                <a:spcPts val="3798"/>
              </a:lnSpc>
            </a:pPr>
            <a:r>
              <a:rPr lang="en-US" sz="245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Marketing can focus on top-performing coffee types.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858" y="6929949"/>
            <a:ext cx="10277627" cy="102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4"/>
              </a:lnSpc>
            </a:pPr>
            <a:r>
              <a:rPr lang="en-US" sz="2699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• Data insights help improve business performance and decision-making.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DAG3cijsO5g</dc:identifier>
  <dcterms:modified xsi:type="dcterms:W3CDTF">2011-08-01T06:04:30Z</dcterms:modified>
  <cp:revision>1</cp:revision>
  <dc:title>Coffee data sale</dc:title>
</cp:coreProperties>
</file>